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7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2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9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Шаблон красного прозрачных полосок">
            <a:extLst>
              <a:ext uri="{FF2B5EF4-FFF2-40B4-BE49-F238E27FC236}">
                <a16:creationId xmlns:a16="http://schemas.microsoft.com/office/drawing/2014/main" id="{CA8404AD-EBAD-170A-9D5F-64444168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8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rcRect t="19907" b="238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270000" dist="2374900" dir="19080000" sx="1000" sy="1000" algn="ctr" rotWithShape="0">
              <a:srgbClr val="000000"/>
            </a:outerShdw>
            <a:softEdge rad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6F8402-4F33-8A3A-DAE6-F7A4885B2945}"/>
              </a:ext>
            </a:extLst>
          </p:cNvPr>
          <p:cNvSpPr txBox="1"/>
          <p:nvPr/>
        </p:nvSpPr>
        <p:spPr>
          <a:xfrm>
            <a:off x="2882267" y="231006"/>
            <a:ext cx="6427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учреждение высшего образования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«Южный федеральный университет</a:t>
            </a:r>
            <a:r>
              <a:rPr lang="ru-RU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»</a:t>
            </a:r>
            <a:r>
              <a:rPr lang="ru-RU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Институт высоких технологий и пьезотехники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9" name="Рисунок 28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553C527-2E23-F655-A541-D0375770E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11" y="1985332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7C06D8-753B-180B-6B32-60F14DD1836A}"/>
              </a:ext>
            </a:extLst>
          </p:cNvPr>
          <p:cNvSpPr txBox="1"/>
          <p:nvPr/>
        </p:nvSpPr>
        <p:spPr>
          <a:xfrm>
            <a:off x="3781738" y="1985332"/>
            <a:ext cx="4156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Кафедра прикладной информатики и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инноватики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Направление подготовки: 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09.03.03 </a:t>
            </a:r>
            <a:r>
              <a:rPr lang="en-US" b="1" dirty="0">
                <a:solidFill>
                  <a:schemeClr val="bg1"/>
                </a:solidFill>
              </a:rPr>
              <a:t>“</a:t>
            </a:r>
            <a:r>
              <a:rPr lang="ru-RU" b="1" dirty="0">
                <a:solidFill>
                  <a:schemeClr val="bg1"/>
                </a:solidFill>
              </a:rPr>
              <a:t>Прикладная информатика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9047E-D974-3145-46FA-761012EF780A}"/>
              </a:ext>
            </a:extLst>
          </p:cNvPr>
          <p:cNvSpPr txBox="1"/>
          <p:nvPr/>
        </p:nvSpPr>
        <p:spPr>
          <a:xfrm>
            <a:off x="2367664" y="3647488"/>
            <a:ext cx="698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Тема проекта: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Классификация болезней сердца на основе медицинских данных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CD9F2-6C44-E13A-41AF-F3DF70175CBD}"/>
              </a:ext>
            </a:extLst>
          </p:cNvPr>
          <p:cNvSpPr txBox="1"/>
          <p:nvPr/>
        </p:nvSpPr>
        <p:spPr>
          <a:xfrm>
            <a:off x="8538411" y="4880589"/>
            <a:ext cx="3351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студенты 3-го курса</a:t>
            </a:r>
          </a:p>
          <a:p>
            <a:r>
              <a:rPr lang="ru-RU" dirty="0">
                <a:solidFill>
                  <a:schemeClr val="bg1"/>
                </a:solidFill>
              </a:rPr>
              <a:t>Чудиков Д.М</a:t>
            </a:r>
          </a:p>
          <a:p>
            <a:r>
              <a:rPr lang="ru-RU" dirty="0">
                <a:solidFill>
                  <a:schemeClr val="bg1"/>
                </a:solidFill>
              </a:rPr>
              <a:t>Пушкин В.А</a:t>
            </a:r>
          </a:p>
        </p:txBody>
      </p:sp>
    </p:spTree>
    <p:extLst>
      <p:ext uri="{BB962C8B-B14F-4D97-AF65-F5344CB8AC3E}">
        <p14:creationId xmlns:p14="http://schemas.microsoft.com/office/powerpoint/2010/main" val="1975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Гора в тумане">
            <a:extLst>
              <a:ext uri="{FF2B5EF4-FFF2-40B4-BE49-F238E27FC236}">
                <a16:creationId xmlns:a16="http://schemas.microsoft.com/office/drawing/2014/main" id="{D12D0D5E-7EFF-4CF4-DAE0-74C27023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D6B18-4B87-8F36-4949-97D3B144DFB3}"/>
              </a:ext>
            </a:extLst>
          </p:cNvPr>
          <p:cNvSpPr txBox="1"/>
          <p:nvPr/>
        </p:nvSpPr>
        <p:spPr>
          <a:xfrm>
            <a:off x="7874435" y="101967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И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последний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метод</a:t>
            </a:r>
            <a:r>
              <a:rPr lang="en-US" sz="4100" b="1" dirty="0">
                <a:latin typeface="+mj-lt"/>
                <a:ea typeface="+mj-ea"/>
                <a:cs typeface="+mj-cs"/>
              </a:rPr>
              <a:t>,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который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использовали</a:t>
            </a:r>
            <a:r>
              <a:rPr lang="en-US" sz="4100" b="1" dirty="0">
                <a:latin typeface="+mj-lt"/>
                <a:ea typeface="+mj-ea"/>
                <a:cs typeface="+mj-cs"/>
              </a:rPr>
              <a:t> –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это</a:t>
            </a:r>
            <a:r>
              <a:rPr lang="en-US" sz="4100" b="1" dirty="0">
                <a:latin typeface="+mj-lt"/>
                <a:ea typeface="+mj-ea"/>
                <a:cs typeface="+mj-cs"/>
              </a:rPr>
              <a:t> “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Случайные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леса</a:t>
            </a:r>
            <a:r>
              <a:rPr lang="en-US" sz="4100" b="1" dirty="0">
                <a:latin typeface="+mj-lt"/>
                <a:ea typeface="+mj-ea"/>
                <a:cs typeface="+mj-cs"/>
              </a:rPr>
              <a:t>”</a:t>
            </a:r>
          </a:p>
        </p:txBody>
      </p:sp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764BC98-CEED-F150-CE3A-58CD3B4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" y="1209698"/>
            <a:ext cx="7874435" cy="4628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67DB66-E41C-3526-4985-272A4AC346FB}"/>
              </a:ext>
            </a:extLst>
          </p:cNvPr>
          <p:cNvSpPr txBox="1"/>
          <p:nvPr/>
        </p:nvSpPr>
        <p:spPr>
          <a:xfrm>
            <a:off x="11681276" y="6338039"/>
            <a:ext cx="51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75419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D2B5977B-F1A4-E973-43B1-87146D66A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" b="143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14DDF-4CCF-DE10-EC9B-D7A33F4C09D2}"/>
              </a:ext>
            </a:extLst>
          </p:cNvPr>
          <p:cNvSpPr txBox="1"/>
          <p:nvPr/>
        </p:nvSpPr>
        <p:spPr>
          <a:xfrm>
            <a:off x="8126362" y="945026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Также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провели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дополнительный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анализ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данных</a:t>
            </a:r>
            <a:r>
              <a:rPr lang="ru-RU" sz="3200" b="1" dirty="0">
                <a:latin typeface="+mj-lt"/>
                <a:ea typeface="+mj-ea"/>
                <a:cs typeface="+mj-cs"/>
              </a:rPr>
              <a:t>,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чтобы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узнать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разницу</a:t>
            </a:r>
            <a:r>
              <a:rPr lang="en-US" sz="3200" b="1" dirty="0">
                <a:latin typeface="+mj-lt"/>
                <a:ea typeface="+mj-ea"/>
                <a:cs typeface="+mj-cs"/>
              </a:rPr>
              <a:t> в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показателях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между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мужчинами</a:t>
            </a:r>
            <a:r>
              <a:rPr lang="en-US" sz="3200" b="1" dirty="0">
                <a:latin typeface="+mj-lt"/>
                <a:ea typeface="+mj-ea"/>
                <a:cs typeface="+mj-cs"/>
              </a:rPr>
              <a:t> и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женщинами</a:t>
            </a:r>
            <a:endParaRPr lang="en-US" sz="3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нимок экрана, Шриф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36E3CA0E-DF0B-453A-DDEF-C6785314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026"/>
            <a:ext cx="8126362" cy="460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BAE9F-5D5B-E9B8-74AD-54B21722A8DA}"/>
              </a:ext>
            </a:extLst>
          </p:cNvPr>
          <p:cNvSpPr txBox="1"/>
          <p:nvPr/>
        </p:nvSpPr>
        <p:spPr>
          <a:xfrm>
            <a:off x="11681276" y="6338039"/>
            <a:ext cx="51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8501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Лампочка на желтом фоне с нарисованными световыми лучами и шнуром">
            <a:extLst>
              <a:ext uri="{FF2B5EF4-FFF2-40B4-BE49-F238E27FC236}">
                <a16:creationId xmlns:a16="http://schemas.microsoft.com/office/drawing/2014/main" id="{797C4DB4-7ED6-5E51-CB46-D7CCB415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5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B83CC-7650-06A8-7971-C9703045B11C}"/>
              </a:ext>
            </a:extLst>
          </p:cNvPr>
          <p:cNvSpPr txBox="1"/>
          <p:nvPr/>
        </p:nvSpPr>
        <p:spPr>
          <a:xfrm>
            <a:off x="690466" y="936010"/>
            <a:ext cx="1121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Цель проекта была достигнута, мы разработали модели для предсказания наличия сердечных заболеваний </a:t>
            </a:r>
          </a:p>
          <a:p>
            <a:pPr algn="ctr"/>
            <a:r>
              <a:rPr lang="ru-RU" b="1" dirty="0"/>
              <a:t>на основе медицинских данных пациентов.</a:t>
            </a:r>
          </a:p>
          <a:p>
            <a:pPr algn="ctr"/>
            <a:r>
              <a:rPr lang="ru-RU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6A886-A500-3F2E-D7D4-0E9F91640BEC}"/>
              </a:ext>
            </a:extLst>
          </p:cNvPr>
          <p:cNvSpPr txBox="1"/>
          <p:nvPr/>
        </p:nvSpPr>
        <p:spPr>
          <a:xfrm>
            <a:off x="551331" y="2228671"/>
            <a:ext cx="11495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Самым лучшим методом для предсказания метки класса (болезни сердца человека) оказался метод</a:t>
            </a:r>
            <a:endParaRPr lang="en-US" b="1" dirty="0"/>
          </a:p>
          <a:p>
            <a:pPr algn="ctr"/>
            <a:r>
              <a:rPr lang="ru-RU" b="1" dirty="0"/>
              <a:t>случайных лесов с результатом точности 0.78 </a:t>
            </a:r>
          </a:p>
          <a:p>
            <a:pPr algn="ctr"/>
            <a:r>
              <a:rPr lang="ru-RU" b="1" dirty="0"/>
              <a:t>И самый худший метод – это </a:t>
            </a:r>
            <a:r>
              <a:rPr lang="en-US" b="1" dirty="0"/>
              <a:t>SVM </a:t>
            </a:r>
            <a:r>
              <a:rPr lang="ru-RU" b="1" dirty="0"/>
              <a:t>с результатом </a:t>
            </a:r>
            <a:r>
              <a:rPr lang="en-US" b="1" dirty="0"/>
              <a:t>0.71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EBD16-7186-7E2D-951F-B6C1185C429D}"/>
              </a:ext>
            </a:extLst>
          </p:cNvPr>
          <p:cNvSpPr txBox="1"/>
          <p:nvPr/>
        </p:nvSpPr>
        <p:spPr>
          <a:xfrm>
            <a:off x="344201" y="4088010"/>
            <a:ext cx="115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Итого получаем, что в нашем случае, на данном </a:t>
            </a:r>
            <a:r>
              <a:rPr lang="ru-RU" b="1" dirty="0" err="1"/>
              <a:t>датасете</a:t>
            </a:r>
            <a:r>
              <a:rPr lang="ru-RU" b="1" dirty="0"/>
              <a:t>, мы с вероятностью почти </a:t>
            </a:r>
            <a:r>
              <a:rPr lang="en-US" b="1" dirty="0"/>
              <a:t>78</a:t>
            </a:r>
            <a:r>
              <a:rPr lang="ru-RU" b="1" dirty="0"/>
              <a:t>% можем предсказать </a:t>
            </a:r>
          </a:p>
          <a:p>
            <a:pPr algn="ctr"/>
            <a:r>
              <a:rPr lang="ru-RU" b="1" dirty="0"/>
              <a:t>есть ли у человека болезнь сердца или нет при помощи метода линейной регрессии.</a:t>
            </a:r>
          </a:p>
          <a:p>
            <a:endParaRPr lang="ru-RU" b="1" dirty="0"/>
          </a:p>
          <a:p>
            <a:pPr algn="ctr"/>
            <a:r>
              <a:rPr lang="ru-RU" b="1" dirty="0"/>
              <a:t>И таким образом, мы подтверждаем гипотезу о том</a:t>
            </a:r>
            <a:r>
              <a:rPr lang="en-US" b="1" dirty="0"/>
              <a:t>:</a:t>
            </a:r>
            <a:r>
              <a:rPr lang="ru-RU" b="1" dirty="0"/>
              <a:t> </a:t>
            </a:r>
          </a:p>
          <a:p>
            <a:r>
              <a:rPr lang="en-US" b="1" dirty="0"/>
              <a:t>“</a:t>
            </a:r>
            <a:r>
              <a:rPr lang="ru-RU" b="1" dirty="0"/>
              <a:t>Могут ли они быть использованы для эффективного предсказания наличия сердечных заболеваний</a:t>
            </a:r>
            <a:r>
              <a:rPr lang="en-US" b="1" dirty="0"/>
              <a:t>”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15664-2FD0-38FB-09FF-6D4EF7D1886A}"/>
              </a:ext>
            </a:extLst>
          </p:cNvPr>
          <p:cNvSpPr txBox="1"/>
          <p:nvPr/>
        </p:nvSpPr>
        <p:spPr>
          <a:xfrm>
            <a:off x="5108599" y="1538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98559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Три стрелы в центре мишени">
            <a:extLst>
              <a:ext uri="{FF2B5EF4-FFF2-40B4-BE49-F238E27FC236}">
                <a16:creationId xmlns:a16="http://schemas.microsoft.com/office/drawing/2014/main" id="{F7C9F019-DEA9-CEE2-8D39-4DF49DEBD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8C0C1-802F-FCD7-B2BA-17F3E9583929}"/>
              </a:ext>
            </a:extLst>
          </p:cNvPr>
          <p:cNvSpPr txBox="1"/>
          <p:nvPr/>
        </p:nvSpPr>
        <p:spPr>
          <a:xfrm>
            <a:off x="1332840" y="5965974"/>
            <a:ext cx="818388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Цель проекта: </a:t>
            </a:r>
            <a:r>
              <a:rPr lang="ru-RU" sz="4000" dirty="0"/>
              <a:t>Разработка модели для предсказания наличия сердечных заболеваний на основе медицинских данных пациентов.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60038-0D8E-92FC-3046-1D09D3751316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353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7" name="Picture 6" descr="Документ с графиком и ручкой">
            <a:extLst>
              <a:ext uri="{FF2B5EF4-FFF2-40B4-BE49-F238E27FC236}">
                <a16:creationId xmlns:a16="http://schemas.microsoft.com/office/drawing/2014/main" id="{C77B15AD-003F-5B62-D6BB-BCE745315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4" r="5552" b="-1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6EC8D-7445-9EB6-05C2-0C2DF132012E}"/>
              </a:ext>
            </a:extLst>
          </p:cNvPr>
          <p:cNvSpPr txBox="1"/>
          <p:nvPr/>
        </p:nvSpPr>
        <p:spPr>
          <a:xfrm>
            <a:off x="8351455" y="1419095"/>
            <a:ext cx="3212502" cy="626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968F9-12D7-B6AC-FD21-085D4C257E98}"/>
              </a:ext>
            </a:extLst>
          </p:cNvPr>
          <p:cNvSpPr txBox="1"/>
          <p:nvPr/>
        </p:nvSpPr>
        <p:spPr>
          <a:xfrm>
            <a:off x="8351455" y="2045317"/>
            <a:ext cx="3212502" cy="276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Сердечные заболевания являются одной из основных причин смертности в мире.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Раннее предсказание и диагностика могут значительно улучшить исход лечения и снизить смертность.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6D223-E304-390A-4526-5C84C8B9DBA4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537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Абстрактный фон с данными">
            <a:extLst>
              <a:ext uri="{FF2B5EF4-FFF2-40B4-BE49-F238E27FC236}">
                <a16:creationId xmlns:a16="http://schemas.microsoft.com/office/drawing/2014/main" id="{8CB1C5AA-6DD5-75A2-1E8F-DF6A6F6B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361" y="-1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6E78A-65A3-0675-8664-B28F4667AEF7}"/>
              </a:ext>
            </a:extLst>
          </p:cNvPr>
          <p:cNvSpPr txBox="1"/>
          <p:nvPr/>
        </p:nvSpPr>
        <p:spPr>
          <a:xfrm>
            <a:off x="9341" y="2274832"/>
            <a:ext cx="4348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Помогут ли </a:t>
            </a:r>
            <a:r>
              <a:rPr lang="ru-RU" b="1" dirty="0"/>
              <a:t>р</a:t>
            </a:r>
            <a:r>
              <a:rPr lang="en-US" b="1" dirty="0"/>
              <a:t>азличные алгоритмы машинного обучения, такие как линейная регрессия, SVM и случайны</a:t>
            </a:r>
            <a:r>
              <a:rPr lang="ru-RU" b="1" dirty="0"/>
              <a:t>е</a:t>
            </a:r>
            <a:r>
              <a:rPr lang="en-US" b="1" dirty="0"/>
              <a:t> лес</a:t>
            </a:r>
            <a:r>
              <a:rPr lang="ru-RU" b="1" dirty="0"/>
              <a:t>а</a:t>
            </a:r>
            <a:r>
              <a:rPr lang="en-US" b="1" dirty="0"/>
              <a:t> </a:t>
            </a:r>
            <a:r>
              <a:rPr lang="ru-RU" b="1" dirty="0"/>
              <a:t>предсказать наличие болезни сердца</a:t>
            </a:r>
            <a:r>
              <a:rPr lang="en-US" b="1" dirty="0"/>
              <a:t>? </a:t>
            </a:r>
            <a:endParaRPr lang="ru-RU" b="1" dirty="0"/>
          </a:p>
          <a:p>
            <a:r>
              <a:rPr lang="ru-RU" b="1" dirty="0"/>
              <a:t>М</a:t>
            </a:r>
            <a:r>
              <a:rPr lang="en-US" b="1" dirty="0"/>
              <a:t>огут</a:t>
            </a:r>
            <a:r>
              <a:rPr lang="ru-RU" b="1" dirty="0"/>
              <a:t> ли они</a:t>
            </a:r>
            <a:r>
              <a:rPr lang="en-US" b="1" dirty="0"/>
              <a:t> быть использованы для эффективного предсказания наличия сердечных заболеваний?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B9FAE-326B-05F6-37F3-EBE5877F55DC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490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Диаграмма">
            <a:extLst>
              <a:ext uri="{FF2B5EF4-FFF2-40B4-BE49-F238E27FC236}">
                <a16:creationId xmlns:a16="http://schemas.microsoft.com/office/drawing/2014/main" id="{0BFB8C47-4183-8DE6-062B-B2CAD574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5" r="26591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7CAD-A550-F38B-C0D7-4C1265A318FE}"/>
              </a:ext>
            </a:extLst>
          </p:cNvPr>
          <p:cNvSpPr txBox="1"/>
          <p:nvPr/>
        </p:nvSpPr>
        <p:spPr>
          <a:xfrm>
            <a:off x="6558965" y="2967335"/>
            <a:ext cx="5694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Данные о сердечно-сосудистых заболеваниях, собранны из хранилища UCI в следующих местах: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Кливленд, Венгрия, Швейцария и Лонг-Бич, Вирджиния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80E41-4AB9-9CD4-77C1-2CE63098241B}"/>
              </a:ext>
            </a:extLst>
          </p:cNvPr>
          <p:cNvSpPr txBox="1"/>
          <p:nvPr/>
        </p:nvSpPr>
        <p:spPr>
          <a:xfrm>
            <a:off x="7536501" y="5189666"/>
            <a:ext cx="34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Датасет имеет 300 000 записей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87438-676B-21C5-47B1-5DC3A66F4008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166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Ряд образцов для медицинских испытаний">
            <a:extLst>
              <a:ext uri="{FF2B5EF4-FFF2-40B4-BE49-F238E27FC236}">
                <a16:creationId xmlns:a16="http://schemas.microsoft.com/office/drawing/2014/main" id="{3ECC406A-507F-76C0-F3D5-69B0B5B24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125D5F-00D4-E0D1-21D2-5EFD6B730A10}"/>
              </a:ext>
            </a:extLst>
          </p:cNvPr>
          <p:cNvSpPr txBox="1"/>
          <p:nvPr/>
        </p:nvSpPr>
        <p:spPr>
          <a:xfrm>
            <a:off x="493382" y="160113"/>
            <a:ext cx="4041296" cy="6250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050" dirty="0"/>
              <a:t>Информация о полях датасета:</a:t>
            </a:r>
            <a:endParaRPr lang="ru-RU" sz="1050" dirty="0"/>
          </a:p>
          <a:p>
            <a:pPr marL="171450" indent="-17145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Age: Возраст индивидуума. Диапазон: 20-80.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Sex: Пол индивидуума. Представлено в виде бинарного значения, где 1 означает мужской пол, а 0 – женский.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ChestPainType: Категория боли в груди, которую испытывает индивидуум. Значения: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1: Типичная стенокардия, боль в груди, связанная с сердцем.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2: Атипичная стенокардия, боль в груди, не связанная с сердцем.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3: Нестенокардическая боль, обычно острая и непостоянная.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4: Бессимптомный, отсутствие симптомов у индивидуума.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RestingBP: Артериальное давление индивидуума в состоянии покоя (в мм рт. ст.).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Cholesterol: Уровень холестерина у индивидуума, измеряется в мг/дл.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FastingBS: Указывает, превышает ли уровень сахара в крови натощак у индивидуума 120 мг/дл. Представлено в виде бинарного значения, где 1 означает "да", а 0 – "нет".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MaxHR: Максимальная частота сердечных сокращений, достигнутая индивидуумом.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ExerciseAngina: Указывает, испытывает ли индивидуум стенокардию (боль в груди), вызванную физической нагрузкой. Представлено в виде бинарного значения, где 1 означает "да", а 0 – "нет".</a:t>
            </a:r>
            <a:endParaRPr lang="ru-RU" sz="1050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HeartDisease</a:t>
            </a:r>
            <a:r>
              <a:rPr lang="ru-RU" sz="1050" dirty="0">
                <a:effectLst/>
              </a:rPr>
              <a:t> – метка, 0 – человек здоров, 1 – имеет болезнь сердца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effectLst/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257A1-1C93-1036-888F-1AA30D146E6E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092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9" name="Picture 8" descr="Секундомер: крупный план">
            <a:extLst>
              <a:ext uri="{FF2B5EF4-FFF2-40B4-BE49-F238E27FC236}">
                <a16:creationId xmlns:a16="http://schemas.microsoft.com/office/drawing/2014/main" id="{9328722D-DDD0-CF13-2E23-8E3AC9C1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" b="15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A31C7-B079-509D-7A82-EB783B6A1096}"/>
              </a:ext>
            </a:extLst>
          </p:cNvPr>
          <p:cNvSpPr txBox="1"/>
          <p:nvPr/>
        </p:nvSpPr>
        <p:spPr>
          <a:xfrm>
            <a:off x="7958412" y="112900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 err="1">
                <a:latin typeface="+mj-lt"/>
                <a:ea typeface="+mj-ea"/>
                <a:cs typeface="+mj-cs"/>
              </a:rPr>
              <a:t>Перед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тем</a:t>
            </a:r>
            <a:r>
              <a:rPr lang="en-US" sz="4500" b="1" dirty="0">
                <a:latin typeface="+mj-lt"/>
                <a:ea typeface="+mj-ea"/>
                <a:cs typeface="+mj-cs"/>
              </a:rPr>
              <a:t> как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начать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работать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с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данными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изменили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их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схему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4C4B7BE5-DBAA-B7D0-DBF0-B932FB3D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0" y="1035698"/>
            <a:ext cx="7607736" cy="4441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9E583-AA8A-7FC9-A8EB-050C3907535D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55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2570C-15FA-79BB-CD3D-967A4E25C839}"/>
              </a:ext>
            </a:extLst>
          </p:cNvPr>
          <p:cNvSpPr txBox="1"/>
          <p:nvPr/>
        </p:nvSpPr>
        <p:spPr>
          <a:xfrm>
            <a:off x="3357846" y="226337"/>
            <a:ext cx="547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Первым был реализован метод линейной регрессии</a:t>
            </a:r>
          </a:p>
        </p:txBody>
      </p: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E89015-D6F0-2534-4F46-DD654BFC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92" y="687462"/>
            <a:ext cx="10108163" cy="5677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DE997-DDF8-E2E4-5065-08E0DC409681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727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7C2E5-C716-A17E-E114-DADD10680F08}"/>
              </a:ext>
            </a:extLst>
          </p:cNvPr>
          <p:cNvSpPr txBox="1"/>
          <p:nvPr/>
        </p:nvSpPr>
        <p:spPr>
          <a:xfrm>
            <a:off x="8604485" y="2397948"/>
            <a:ext cx="3339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Далее мы использовали метод опорных векторов </a:t>
            </a:r>
            <a:r>
              <a:rPr lang="en-US" sz="3200" dirty="0"/>
              <a:t>SVM</a:t>
            </a:r>
            <a:endParaRPr lang="ru-RU" sz="3200" dirty="0"/>
          </a:p>
        </p:txBody>
      </p:sp>
      <p:pic>
        <p:nvPicPr>
          <p:cNvPr id="10" name="Рисунок 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13B7B2C-3775-EB53-B6C4-C21846879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58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041DD-B701-FAE9-2B78-B41E57FBC980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863792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DF7431"/>
      </a:accent1>
      <a:accent2>
        <a:srgbClr val="CD1F24"/>
      </a:accent2>
      <a:accent3>
        <a:srgbClr val="DF317E"/>
      </a:accent3>
      <a:accent4>
        <a:srgbClr val="CD1FB5"/>
      </a:accent4>
      <a:accent5>
        <a:srgbClr val="AE31DF"/>
      </a:accent5>
      <a:accent6>
        <a:srgbClr val="5B28CF"/>
      </a:accent6>
      <a:hlink>
        <a:srgbClr val="3F8D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c8860a-0bae-4b2c-8f26-08b2cd563a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771FB9CC7720E468F724A6D91991298" ma:contentTypeVersion="17" ma:contentTypeDescription="Создание документа." ma:contentTypeScope="" ma:versionID="c52a114af0947218d5a475f1aaaf16e0">
  <xsd:schema xmlns:xsd="http://www.w3.org/2001/XMLSchema" xmlns:xs="http://www.w3.org/2001/XMLSchema" xmlns:p="http://schemas.microsoft.com/office/2006/metadata/properties" xmlns:ns3="a3c8860a-0bae-4b2c-8f26-08b2cd563a88" xmlns:ns4="e00bd833-b6eb-4b0a-b7e3-3f4e17fe4b96" targetNamespace="http://schemas.microsoft.com/office/2006/metadata/properties" ma:root="true" ma:fieldsID="83c3aa0bdc97206c0f7dbd1b13d323ff" ns3:_="" ns4:_="">
    <xsd:import namespace="a3c8860a-0bae-4b2c-8f26-08b2cd563a88"/>
    <xsd:import namespace="e00bd833-b6eb-4b0a-b7e3-3f4e17fe4b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8860a-0bae-4b2c-8f26-08b2cd563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0bd833-b6eb-4b0a-b7e3-3f4e17fe4b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B7E860-6271-42A1-AF31-0D60B5AEDBC2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a3c8860a-0bae-4b2c-8f26-08b2cd563a88"/>
    <ds:schemaRef ds:uri="e00bd833-b6eb-4b0a-b7e3-3f4e17fe4b96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A3D176-91FE-455A-8A4A-732AD83B79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57761-F372-4C8A-BA77-ACBD5EB1E3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c8860a-0bae-4b2c-8f26-08b2cd563a88"/>
    <ds:schemaRef ds:uri="e00bd833-b6eb-4b0a-b7e3-3f4e17fe4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559</Words>
  <Application>Microsoft Office PowerPoint</Application>
  <PresentationFormat>Широкоэкранный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Neue Haas Grotesk Text Pro</vt:lpstr>
      <vt:lpstr>Tahoma</vt:lpstr>
      <vt:lpstr>Times New Roman</vt:lpstr>
      <vt:lpstr>Yandex Sans Text</vt:lpstr>
      <vt:lpstr>VanillaVTI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Чудиков Данил Максимович</dc:creator>
  <cp:lastModifiedBy>Пушкин Владислав Александрович</cp:lastModifiedBy>
  <cp:revision>51</cp:revision>
  <dcterms:created xsi:type="dcterms:W3CDTF">2024-06-22T11:55:31Z</dcterms:created>
  <dcterms:modified xsi:type="dcterms:W3CDTF">2024-06-27T23:40:24Z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0x0101008771FB9CC7720E468F724A6D91991298</vt:lpwstr>
  </property>
</Properties>
</file>